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9" r:id="rId6"/>
    <p:sldId id="271" r:id="rId7"/>
    <p:sldId id="270" r:id="rId8"/>
    <p:sldId id="260" r:id="rId9"/>
    <p:sldId id="276" r:id="rId10"/>
    <p:sldId id="263" r:id="rId11"/>
    <p:sldId id="272" r:id="rId12"/>
    <p:sldId id="274" r:id="rId13"/>
    <p:sldId id="277" r:id="rId14"/>
    <p:sldId id="278" r:id="rId15"/>
    <p:sldId id="26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DA4"/>
    <a:srgbClr val="FBD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4B57-26A1-464A-AF66-9F18B2BDB3E4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3F46-594E-4708-B005-5105769C7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5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9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0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61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08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1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68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60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92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45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4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14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259">
              <a:schemeClr val="accent4"/>
            </a:gs>
            <a:gs pos="13000">
              <a:schemeClr val="accent2"/>
            </a:gs>
            <a:gs pos="47000">
              <a:schemeClr val="accent4">
                <a:lumMod val="20000"/>
                <a:lumOff val="80000"/>
              </a:schemeClr>
            </a:gs>
            <a:gs pos="67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CA96-AFCC-4D02-98F4-9B643DAEA30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9F9D-45F5-40BC-B744-FA1376ACC0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95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MIC8DP005@istruzione.it" TargetMode="External"/><Relationship Id="rId2" Type="http://schemas.openxmlformats.org/officeDocument/2006/relationships/hyperlink" Target="http://www.iccittadeibambini.edu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43FE29-FE91-D24B-2B33-6B8F83188AC2}"/>
              </a:ext>
            </a:extLst>
          </p:cNvPr>
          <p:cNvSpPr txBox="1"/>
          <p:nvPr/>
        </p:nvSpPr>
        <p:spPr>
          <a:xfrm>
            <a:off x="4346089" y="702378"/>
            <a:ext cx="7713233" cy="26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rlito"/>
                <a:cs typeface="Carlito"/>
              </a:rPr>
              <a:t>ISTITUTO COMPRENSIVO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Carlito"/>
                <a:cs typeface="Carlito"/>
              </a:rPr>
              <a:t>“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rlito"/>
                <a:cs typeface="Carlito"/>
              </a:rPr>
              <a:t>CITT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Carlito"/>
                <a:cs typeface="Carlito"/>
              </a:rPr>
              <a:t>À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rlito"/>
                <a:cs typeface="Carlito"/>
              </a:rPr>
              <a:t> DEI BAMBINI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Carlito"/>
                <a:cs typeface="Carlito"/>
              </a:rPr>
              <a:t> “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rlito"/>
              <a:cs typeface="Carlito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Carlito"/>
                <a:cs typeface="Carlito"/>
              </a:rPr>
              <a:t>  Via San Giorgio,25 - 00013 Mentana  Codice Fiscale 97713170583 –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Carlito"/>
                <a:cs typeface="Carlito"/>
              </a:rPr>
              <a:t>                      Tel. 06.90.90.091 Fax.06.90.90.491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Carlito"/>
                <a:cs typeface="Carlito"/>
              </a:rPr>
              <a:t>                  SITO   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rlito"/>
                <a:ea typeface="Carlito"/>
                <a:cs typeface="Carl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http://www.iccittadeibambini.edu.it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Carlito"/>
                <a:cs typeface="Carlito"/>
              </a:rPr>
              <a:t>  Email </a:t>
            </a:r>
            <a:r>
              <a:rPr kumimoji="0" lang="it-IT" sz="1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rlito"/>
                <a:ea typeface="Carlito"/>
                <a:cs typeface="Carl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RMIC8DP005@istruzione.it</a:t>
            </a:r>
            <a:endParaRPr kumimoji="0" lang="it-IT" sz="18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rlito"/>
              <a:ea typeface="Carlito"/>
              <a:cs typeface="Carlito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DIRIGENTE SCOLASTICO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PROF.ssa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MARIA VITTORIA POMILI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E24DA4-36D7-F33E-D165-24B633B09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44" y="1258645"/>
            <a:ext cx="3530119" cy="302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prstDash val="sysDash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EE6A52-F8F4-2687-BC44-4B54186F7E86}"/>
              </a:ext>
            </a:extLst>
          </p:cNvPr>
          <p:cNvSpPr txBox="1"/>
          <p:nvPr/>
        </p:nvSpPr>
        <p:spPr>
          <a:xfrm>
            <a:off x="4260028" y="4733365"/>
            <a:ext cx="72291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INSERIMENTO NUOVI ISCRITTI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ANNO SCOLASTICO 202</a:t>
            </a:r>
            <a:r>
              <a:rPr lang="it-IT" sz="2800" b="1" kern="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</a:t>
            </a:r>
            <a:r>
              <a:rPr lang="it-IT" sz="2800" b="1" kern="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22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39701" y="224133"/>
            <a:ext cx="12102205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ROUTINE SCOLASTICA TEMPO NORMALE</a:t>
            </a:r>
          </a:p>
          <a:p>
            <a:pPr algn="ctr"/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25563"/>
              </p:ext>
            </p:extLst>
          </p:nvPr>
        </p:nvGraphicFramePr>
        <p:xfrm>
          <a:off x="204281" y="753037"/>
          <a:ext cx="11966016" cy="5789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970">
                  <a:extLst>
                    <a:ext uri="{9D8B030D-6E8A-4147-A177-3AD203B41FA5}">
                      <a16:colId xmlns:a16="http://schemas.microsoft.com/office/drawing/2014/main" val="160217673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48533343"/>
                    </a:ext>
                  </a:extLst>
                </a:gridCol>
                <a:gridCol w="4270443">
                  <a:extLst>
                    <a:ext uri="{9D8B030D-6E8A-4147-A177-3AD203B41FA5}">
                      <a16:colId xmlns:a16="http://schemas.microsoft.com/office/drawing/2014/main" val="2601318859"/>
                    </a:ext>
                  </a:extLst>
                </a:gridCol>
                <a:gridCol w="4787003">
                  <a:extLst>
                    <a:ext uri="{9D8B030D-6E8A-4147-A177-3AD203B41FA5}">
                      <a16:colId xmlns:a16="http://schemas.microsoft.com/office/drawing/2014/main" val="1343958034"/>
                    </a:ext>
                  </a:extLst>
                </a:gridCol>
              </a:tblGrid>
              <a:tr h="605950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GIORNATA 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ATTIVITA’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OBIETTIVI </a:t>
                      </a:r>
                    </a:p>
                    <a:p>
                      <a:pPr algn="ctr"/>
                      <a:r>
                        <a:rPr lang="it-IT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EDUCATIVI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95216"/>
                  </a:ext>
                </a:extLst>
              </a:tr>
              <a:tr h="888102"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INGRESSO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08.20/9.00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Accoglienza alunni – attività in grande Gruppo : gioco simbolico, attività libere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Favorire un distacco sereno dai genitori. Agire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secondo interesse e compiere scelte autonome.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Utilizzare correttamente gli spazi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484280"/>
                  </a:ext>
                </a:extLst>
              </a:tr>
              <a:tr h="949438"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ATTIVITÀ DI 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09.20/10.30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Conversazione libera e/o guidata condivisione “regole sociali” appello assegnazione degli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incarichi…presentazione del setting educativo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Osserva e partecipa alle attività, pone domande, rinforza comportamenti e regole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24444"/>
                  </a:ext>
                </a:extLst>
              </a:tr>
              <a:tr h="6329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PROPOSTA EDUCATIVA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10.30/11.30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Attività  strutturate nelle sezioni; attività per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gruppi omogenei. Attività di laboratorio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Sviluppo delle competenze</a:t>
                      </a:r>
                    </a:p>
                    <a:p>
                      <a:endParaRPr kumimoji="0" lang="it-IT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96945"/>
                  </a:ext>
                </a:extLst>
              </a:tr>
              <a:tr h="69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IGIENE/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PRANZO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11.30 /12.45 </a:t>
                      </a:r>
                      <a:endParaRPr kumimoji="0" lang="it-IT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Preparazione momento del pranzo (igienizzazione mani…). Pranzo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Assunzione di corrette abitudini alimentari e di cura della persona. Rinforzare regole e autonomia personale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3509"/>
                  </a:ext>
                </a:extLst>
              </a:tr>
              <a:tr h="69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GIOCHI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LIBERI 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STRUTTURATI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13.00/ 14.00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Movimento, gioco, comunicazione, esplorazione</a:t>
                      </a:r>
                      <a:endParaRPr kumimoji="0" lang="it-IT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Ampliare le relazioni e la socializzazione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292385"/>
                  </a:ext>
                </a:extLst>
              </a:tr>
              <a:tr h="69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PROPOSTA EDUCATIVA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14.00/ 15.30 </a:t>
                      </a:r>
                      <a:endParaRPr lang="it-IT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Attività didattiche per campi di esperienza\laboratori a sez. aperte per fascia d’età .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Sviluppo delle competenze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58360"/>
                  </a:ext>
                </a:extLst>
              </a:tr>
              <a:tr h="316479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USCITA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15.30/ 16.20 </a:t>
                      </a:r>
                      <a:endParaRPr lang="it-IT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Attività di riordino spazi/merenda/preparazione uscita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Rinforzo autonomia personale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41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99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39701" y="224133"/>
            <a:ext cx="12102205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ROUTINE SCOLASTICA TEMPO RIDOTTO</a:t>
            </a:r>
          </a:p>
          <a:p>
            <a:pPr algn="ctr"/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84104"/>
              </p:ext>
            </p:extLst>
          </p:nvPr>
        </p:nvGraphicFramePr>
        <p:xfrm>
          <a:off x="-1" y="753038"/>
          <a:ext cx="12102205" cy="5989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4463">
                  <a:extLst>
                    <a:ext uri="{9D8B030D-6E8A-4147-A177-3AD203B41FA5}">
                      <a16:colId xmlns:a16="http://schemas.microsoft.com/office/drawing/2014/main" val="1602176734"/>
                    </a:ext>
                  </a:extLst>
                </a:gridCol>
                <a:gridCol w="1387211">
                  <a:extLst>
                    <a:ext uri="{9D8B030D-6E8A-4147-A177-3AD203B41FA5}">
                      <a16:colId xmlns:a16="http://schemas.microsoft.com/office/drawing/2014/main" val="2348533343"/>
                    </a:ext>
                  </a:extLst>
                </a:gridCol>
                <a:gridCol w="4319046">
                  <a:extLst>
                    <a:ext uri="{9D8B030D-6E8A-4147-A177-3AD203B41FA5}">
                      <a16:colId xmlns:a16="http://schemas.microsoft.com/office/drawing/2014/main" val="2601318859"/>
                    </a:ext>
                  </a:extLst>
                </a:gridCol>
                <a:gridCol w="4841485">
                  <a:extLst>
                    <a:ext uri="{9D8B030D-6E8A-4147-A177-3AD203B41FA5}">
                      <a16:colId xmlns:a16="http://schemas.microsoft.com/office/drawing/2014/main" val="1343958034"/>
                    </a:ext>
                  </a:extLst>
                </a:gridCol>
              </a:tblGrid>
              <a:tr h="576009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GIORNATA 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ATTIVITA’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OBIETTIVI </a:t>
                      </a:r>
                    </a:p>
                    <a:p>
                      <a:pPr algn="ctr"/>
                      <a:r>
                        <a:rPr lang="it-IT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EDUCATIVI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95216"/>
                  </a:ext>
                </a:extLst>
              </a:tr>
              <a:tr h="755645"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INGRESSO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08.20/9.00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Accoglienza alunni – attività in grande Gruppo : gioco simbolico, attività libere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Favorire un distacco sereno dai genitori. Agire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secondo interesse e compiere scelte autonome.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Utilizzare correttamente gli spazi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484280"/>
                  </a:ext>
                </a:extLst>
              </a:tr>
              <a:tr h="1093539"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ATTIVITÀ DI 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09.00/09.30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Conversazione libera e/o guidata condivisione “regole sociali” appello assegnazione degli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incarichi…presentazione del setting educativo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Osserva e partecipa alle attività, pone domande, rinforza comportamenti e regole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24444"/>
                  </a:ext>
                </a:extLst>
              </a:tr>
              <a:tr h="6906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PROPOSTA EDUCATIVA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09.30/10.30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Attività  strutturate nelle sezioni; attività per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gruppi omogenei. Attività di laboratorio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Sviluppo delle competenze</a:t>
                      </a:r>
                    </a:p>
                    <a:p>
                      <a:endParaRPr kumimoji="0" lang="it-IT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96945"/>
                  </a:ext>
                </a:extLst>
              </a:tr>
              <a:tr h="727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IGIENE/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COLAZIONE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10.30 /11.00 </a:t>
                      </a:r>
                      <a:endParaRPr kumimoji="0" lang="it-IT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Condivisione di un momento conviviale (igienizzazione mani…)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Assunzione di corrette abitudini alimentari e di cura della persona. Rinforzare regole e autonomia personale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3509"/>
                  </a:ext>
                </a:extLst>
              </a:tr>
              <a:tr h="892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GIOCHI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LIBERI 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STRUTTURATI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11.00/ 12.00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Movimento, gioco, comunicazione, esplorazione</a:t>
                      </a:r>
                      <a:endParaRPr kumimoji="0" lang="it-IT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Ampliare le relazioni e la socializzazione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292385"/>
                  </a:ext>
                </a:extLst>
              </a:tr>
              <a:tr h="727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PROPOSTA EDUCATIVA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12.00/ 13.00 </a:t>
                      </a:r>
                      <a:endParaRPr lang="it-IT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Attività didattiche per campi di esperienza\laboratori a sez. aperte per fascia d’età .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Sviluppo delle competenze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58360"/>
                  </a:ext>
                </a:extLst>
              </a:tr>
              <a:tr h="515376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USCITA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13.00/ 13.20 </a:t>
                      </a:r>
                      <a:endParaRPr lang="it-IT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Attività di riordino spazi/preparazione uscita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Rinforzo autonomia personale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41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6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39701" y="224133"/>
            <a:ext cx="12102205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 NOSTRI PROGETTI</a:t>
            </a:r>
          </a:p>
          <a:p>
            <a:pPr algn="ctr"/>
            <a:endParaRPr lang="it-IT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F67919-94F7-13F9-3619-ECB6326E080E}"/>
              </a:ext>
            </a:extLst>
          </p:cNvPr>
          <p:cNvSpPr txBox="1"/>
          <p:nvPr/>
        </p:nvSpPr>
        <p:spPr>
          <a:xfrm>
            <a:off x="739302" y="1449421"/>
            <a:ext cx="40369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PICCOLI EROI A SCUOLA </a:t>
            </a:r>
          </a:p>
          <a:p>
            <a:r>
              <a:rPr lang="it-IT" dirty="0"/>
              <a:t>Progetto ludico motorio che utilizza il movimento come strategia necessaria per l’insegnamento e l’apprendimento in quanto il bambino utilizza il corpo ed il movimento come canale privilegiato per apprendere, comunicare e relazionarsi sia con l’ambiente che con i compagni e gli adulti.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BFAEC7-8C5D-B46B-CDF5-96AE6A6FFEAC}"/>
              </a:ext>
            </a:extLst>
          </p:cNvPr>
          <p:cNvSpPr txBox="1"/>
          <p:nvPr/>
        </p:nvSpPr>
        <p:spPr>
          <a:xfrm>
            <a:off x="8035046" y="136188"/>
            <a:ext cx="334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CODING</a:t>
            </a:r>
          </a:p>
          <a:p>
            <a:r>
              <a:rPr lang="it-IT" dirty="0"/>
              <a:t> Svolto in forma sperimentale durante le attività curricolari dai docenti interessati all’argomento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9BF5DE-BE5A-E6F5-22EE-826F73EAB8C5}"/>
              </a:ext>
            </a:extLst>
          </p:cNvPr>
          <p:cNvSpPr txBox="1"/>
          <p:nvPr/>
        </p:nvSpPr>
        <p:spPr>
          <a:xfrm>
            <a:off x="7179012" y="4941650"/>
            <a:ext cx="4783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CONTINUITÀ SCUOLA INFANZIA- PRIMARIA</a:t>
            </a:r>
          </a:p>
          <a:p>
            <a:r>
              <a:rPr lang="it-IT" b="1" dirty="0"/>
              <a:t> </a:t>
            </a:r>
            <a:r>
              <a:rPr lang="it-IT" dirty="0"/>
              <a:t>Attività di laboratorio, in cui i bambini di cinque anni dell’Infanzia e quelli di classe quarta lavorano insieme; Visita alla Scuola Primaria per conoscere i nuovi ambienti</a:t>
            </a:r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5A27D0-3DB1-C608-3EFC-F6866C3D0118}"/>
              </a:ext>
            </a:extLst>
          </p:cNvPr>
          <p:cNvSpPr txBox="1"/>
          <p:nvPr/>
        </p:nvSpPr>
        <p:spPr>
          <a:xfrm>
            <a:off x="486383" y="4173166"/>
            <a:ext cx="6322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AMICO LIBRO</a:t>
            </a:r>
          </a:p>
          <a:p>
            <a:r>
              <a:rPr lang="it-IT" b="1" dirty="0"/>
              <a:t> </a:t>
            </a:r>
            <a:r>
              <a:rPr lang="it-IT" dirty="0"/>
              <a:t>Progetto per avvicinare i bambini al mondo della lettura, stimolando lo sviluppo della fantasia. L’obiettivo è quello di diffondere tra gli alunni e le loro famiglie l’amore per i libri e favorire momenti di condivisione attiva. Attraverso l’ascolto i bambini svolgono un’esperienza giocosa ma imparano a comprendere la realtà. Le Scuole dell’Infanzia aderiscono alle iniziative ministeriali di “Libriamoci” e “Io leggo perché” </a:t>
            </a:r>
            <a:endParaRPr lang="it-IT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0AF266-2AE7-34A0-9653-63EEE49B069A}"/>
              </a:ext>
            </a:extLst>
          </p:cNvPr>
          <p:cNvSpPr txBox="1"/>
          <p:nvPr/>
        </p:nvSpPr>
        <p:spPr>
          <a:xfrm>
            <a:off x="6643991" y="2383277"/>
            <a:ext cx="4902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USCITE DIDATTICHE</a:t>
            </a:r>
          </a:p>
          <a:p>
            <a:r>
              <a:rPr lang="it-IT" dirty="0"/>
              <a:t>Le eventuali uscite didattiche sono organizzate a livello di plesso. Possono coinvolgere le sezioni intere o solo i gruppi per età. A livello didattico sono spunti per occasioni di rielaborazione del vissuto e punti di partenza per attività di approfondimento.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48D647-E065-913E-D9B3-8D0D2D30A098}"/>
              </a:ext>
            </a:extLst>
          </p:cNvPr>
          <p:cNvSpPr txBox="1"/>
          <p:nvPr/>
        </p:nvSpPr>
        <p:spPr>
          <a:xfrm>
            <a:off x="4776281" y="989045"/>
            <a:ext cx="275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Playing English</a:t>
            </a:r>
          </a:p>
          <a:p>
            <a:r>
              <a:rPr lang="it-IT" dirty="0"/>
              <a:t>Inglese svolto da madrelingua con metodo ludico</a:t>
            </a:r>
          </a:p>
        </p:txBody>
      </p:sp>
    </p:spTree>
    <p:extLst>
      <p:ext uri="{BB962C8B-B14F-4D97-AF65-F5344CB8AC3E}">
        <p14:creationId xmlns:p14="http://schemas.microsoft.com/office/powerpoint/2010/main" val="71644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5223E5-ED72-F49F-B6A2-7C2F149D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2" y="1901507"/>
            <a:ext cx="4520626" cy="45307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A3959B-571E-22A7-0111-C0A1AE277CD7}"/>
              </a:ext>
            </a:extLst>
          </p:cNvPr>
          <p:cNvSpPr txBox="1"/>
          <p:nvPr/>
        </p:nvSpPr>
        <p:spPr>
          <a:xfrm>
            <a:off x="3461657" y="772886"/>
            <a:ext cx="694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CORREDO UTILE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FB33C7-4E7E-0986-6EA1-723197A97972}"/>
              </a:ext>
            </a:extLst>
          </p:cNvPr>
          <p:cNvSpPr txBox="1"/>
          <p:nvPr/>
        </p:nvSpPr>
        <p:spPr>
          <a:xfrm>
            <a:off x="4970033" y="1696217"/>
            <a:ext cx="6755802" cy="4650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Grembiulino.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Zaino  contenente una bottiglia con l’acqua, una piccola merenda all’interno di un contenitore di plastica e una tovaglietta di carta monouso. Lo zaino dovrà essere sanificato ogni giorno (esterno ed interno).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  <a:defRPr/>
            </a:pP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Abbigliamento pratico e funzionale, tale da favorire la graduale autonomia (evitare cinture, bretelle salopette, body, …), preferite tute con elastico in vita e scarpe con allacciatura a strappo.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7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C49FB6-2996-3F72-4F31-A8A426F2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97" y="-1835076"/>
            <a:ext cx="6998748" cy="699874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55F197-F71C-8E52-A9E9-1B0905BA7F4E}"/>
              </a:ext>
            </a:extLst>
          </p:cNvPr>
          <p:cNvSpPr txBox="1"/>
          <p:nvPr/>
        </p:nvSpPr>
        <p:spPr>
          <a:xfrm>
            <a:off x="2872292" y="2509284"/>
            <a:ext cx="521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RAPPORTI SCUOLA FAMIGLIA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EC1239-8999-A887-FCAF-F6A23BC5FD1D}"/>
              </a:ext>
            </a:extLst>
          </p:cNvPr>
          <p:cNvSpPr txBox="1"/>
          <p:nvPr/>
        </p:nvSpPr>
        <p:spPr>
          <a:xfrm>
            <a:off x="774551" y="3979385"/>
            <a:ext cx="10467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Nell’ambito della costruzione di un rapporto di collaborazione tra scuola e famiglia sono previsti: momenti di incontro collegiale (assemblee di classe) e incontri individuali (colloqui).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kton Pro Ext" panose="020F06050202080209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Invitiamo tutti i genitori a visitare con regolarità il sito della scuola per visionare eventuali comunicazioni.</a:t>
            </a:r>
          </a:p>
        </p:txBody>
      </p:sp>
    </p:spTree>
    <p:extLst>
      <p:ext uri="{BB962C8B-B14F-4D97-AF65-F5344CB8AC3E}">
        <p14:creationId xmlns:p14="http://schemas.microsoft.com/office/powerpoint/2010/main" val="301998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052347" y="643235"/>
            <a:ext cx="6468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Buon anno scolastico!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62F4CDF-CF6B-3316-FBC0-24D739288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181" y="1740261"/>
            <a:ext cx="4820564" cy="41924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1706C0F-AA26-2DC7-2EB5-86627D2B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837" y="760442"/>
            <a:ext cx="6047756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85675" y="445827"/>
            <a:ext cx="85100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Noi con Voi…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2122" y="1153713"/>
            <a:ext cx="11715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E’ importante instaurare un rapporto sinergico tra scuola e famiglia; camminiamo insieme, dunque, per costruire un Percorso di crescita significativo di ciascun bambino.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tale motivo, abbiamo pensato di realizzare un vademecum per far conoscere l’organizzazione, il funzionamento, le regole e la routine scolastica della nostra istituzione scolastica.</a:t>
            </a:r>
          </a:p>
        </p:txBody>
      </p:sp>
      <p:pic>
        <p:nvPicPr>
          <p:cNvPr id="3" name="Immagine 14" descr="Immagine3">
            <a:extLst>
              <a:ext uri="{FF2B5EF4-FFF2-40B4-BE49-F238E27FC236}">
                <a16:creationId xmlns:a16="http://schemas.microsoft.com/office/drawing/2014/main" id="{D912BE8F-1A4A-FF74-EFF2-407C74B2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3926" y="2834693"/>
            <a:ext cx="6125792" cy="3817557"/>
          </a:xfrm>
          <a:prstGeom prst="rect">
            <a:avLst/>
          </a:prstGeom>
          <a:noFill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C3E1170-C904-A014-C302-4C7319EE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600" y="3379391"/>
            <a:ext cx="4728697" cy="2876443"/>
          </a:xfrm>
          <a:prstGeom prst="rect">
            <a:avLst/>
          </a:prstGeom>
          <a:ln w="19050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6490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91672" y="710004"/>
            <a:ext cx="11080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LA SCUOLA DELL’INFANZIA È UN LUOGO DOVE …..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5B48E4-B2B8-7B93-256B-29AE5175E5CD}"/>
              </a:ext>
            </a:extLst>
          </p:cNvPr>
          <p:cNvSpPr txBox="1"/>
          <p:nvPr/>
        </p:nvSpPr>
        <p:spPr>
          <a:xfrm>
            <a:off x="272527" y="1721225"/>
            <a:ext cx="54612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BAMBINI E LE BAMBINE 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Apprendono maturando l’identità di sé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Conquistano l’autonomia 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Sviluppano le competenze e il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senso di cittadinanza 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Sperimentano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Socializzano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Giocano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7983B2-C7F7-396F-5878-1EF686B56D17}"/>
              </a:ext>
            </a:extLst>
          </p:cNvPr>
          <p:cNvSpPr txBox="1"/>
          <p:nvPr/>
        </p:nvSpPr>
        <p:spPr>
          <a:xfrm>
            <a:off x="5862918" y="2560319"/>
            <a:ext cx="6056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defRPr/>
            </a:pPr>
            <a:r>
              <a:rPr lang="it-IT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GENITORI </a:t>
            </a:r>
          </a:p>
          <a:p>
            <a:pPr marL="342900" indent="-342900" latinLnBrk="1">
              <a:buFont typeface="Courier New" panose="02070309020205020404" pitchFamily="49" charset="0"/>
              <a:buChar char="o"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Trovano collaborazione per l’educazione e</a:t>
            </a:r>
          </a:p>
          <a:p>
            <a:pPr latinLnBrk="1"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la cura del/la proprio/a figlio/a </a:t>
            </a:r>
          </a:p>
          <a:p>
            <a:pPr marL="342900" indent="-342900" latinLnBrk="1">
              <a:buFont typeface="Courier New" panose="02070309020205020404" pitchFamily="49" charset="0"/>
              <a:buChar char="o"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Costruiscono legami relazionali educativi </a:t>
            </a:r>
          </a:p>
          <a:p>
            <a:pPr marL="342900" indent="-342900" latinLnBrk="1">
              <a:buFont typeface="Courier New" panose="02070309020205020404" pitchFamily="49" charset="0"/>
              <a:buChar char="o"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Condividono il patto di  corresponsabilità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9708C7-7956-8390-212B-D43DC68DCA6F}"/>
              </a:ext>
            </a:extLst>
          </p:cNvPr>
          <p:cNvSpPr txBox="1"/>
          <p:nvPr/>
        </p:nvSpPr>
        <p:spPr>
          <a:xfrm>
            <a:off x="2502945" y="4314645"/>
            <a:ext cx="9416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defRPr/>
            </a:pPr>
            <a:r>
              <a:rPr lang="it-IT" sz="2000" b="1" dirty="0">
                <a:solidFill>
                  <a:prstClr val="black"/>
                </a:solidFill>
                <a:latin typeface="Montserrat Light"/>
              </a:rPr>
              <a:t> </a:t>
            </a:r>
            <a:r>
              <a:rPr lang="it-IT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DOCENTI</a:t>
            </a:r>
          </a:p>
          <a:p>
            <a:pPr marL="342900" indent="-342900" latinLnBrk="1">
              <a:buFont typeface="Courier New" panose="02070309020205020404" pitchFamily="49" charset="0"/>
              <a:buChar char="o"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Accolgono</a:t>
            </a:r>
          </a:p>
          <a:p>
            <a:pPr marL="342900" indent="-342900" latinLnBrk="1">
              <a:buFont typeface="Courier New" panose="02070309020205020404" pitchFamily="49" charset="0"/>
              <a:buChar char="o"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Ascoltano</a:t>
            </a:r>
          </a:p>
          <a:p>
            <a:pPr marL="342900" indent="-342900" latinLnBrk="1">
              <a:buFont typeface="Courier New" panose="02070309020205020404" pitchFamily="49" charset="0"/>
              <a:buChar char="o"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Educano alla cura di sé, degli altri e delle cose</a:t>
            </a:r>
          </a:p>
          <a:p>
            <a:pPr marL="342900" indent="-342900" latinLnBrk="1">
              <a:buFont typeface="Courier New" panose="02070309020205020404" pitchFamily="49" charset="0"/>
              <a:buChar char="o"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Costruiscono rapporti , legami educativi/relazionali </a:t>
            </a:r>
          </a:p>
        </p:txBody>
      </p:sp>
    </p:spTree>
    <p:extLst>
      <p:ext uri="{BB962C8B-B14F-4D97-AF65-F5344CB8AC3E}">
        <p14:creationId xmlns:p14="http://schemas.microsoft.com/office/powerpoint/2010/main" val="300926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77732" y="605135"/>
            <a:ext cx="107361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 SEZIONI</a:t>
            </a: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3787A7-4790-93A2-B6FD-5DA3297E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1" y="437555"/>
            <a:ext cx="4365771" cy="3628607"/>
          </a:xfrm>
          <a:prstGeom prst="ellipse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C707FF-A22F-C25C-058D-335C0EA3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383" y="172123"/>
            <a:ext cx="4051616" cy="288052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36CA0C9-E071-E0D0-B02F-0D6E2129F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706277" y="2872070"/>
            <a:ext cx="2209827" cy="405161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0AD901-3DA2-C9E8-A7FF-7E000612D422}"/>
              </a:ext>
            </a:extLst>
          </p:cNvPr>
          <p:cNvSpPr txBox="1"/>
          <p:nvPr/>
        </p:nvSpPr>
        <p:spPr>
          <a:xfrm>
            <a:off x="172453" y="3602072"/>
            <a:ext cx="68995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1">
              <a:defRPr/>
            </a:pPr>
            <a:endParaRPr lang="it-IT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latinLnBrk="1">
              <a:defRPr/>
            </a:pPr>
            <a:endParaRPr lang="it-IT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latinLnBrk="1">
              <a:defRPr/>
            </a:pPr>
            <a:endParaRPr lang="it-IT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latinLnBrk="1"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bambini sono inseriti in sezioni formate secondo </a:t>
            </a:r>
          </a:p>
          <a:p>
            <a:pPr algn="just" latinLnBrk="1"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 di equilibrio, quali un adeguato rapporto tra maschi e femmine, anno di nascita e considerazione di situazioni particolari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 latinLnBrk="1">
              <a:defRPr/>
            </a:pPr>
            <a:endParaRPr lang="it-IT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FFC684-1D8B-9BBA-D7E0-5A8BBA591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457" y="2210222"/>
            <a:ext cx="2162552" cy="17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7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5003" y="605135"/>
            <a:ext cx="115106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L’ORGANIZZAZIONE</a:t>
            </a: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D209EC-7762-75CB-E529-807F1D10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708" y="4277386"/>
            <a:ext cx="4281544" cy="238159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004C90-0813-AB94-61D8-F3073374E48C}"/>
              </a:ext>
            </a:extLst>
          </p:cNvPr>
          <p:cNvSpPr txBox="1"/>
          <p:nvPr/>
        </p:nvSpPr>
        <p:spPr>
          <a:xfrm>
            <a:off x="236668" y="1441524"/>
            <a:ext cx="11865684" cy="396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 sezioni sono eterogenee a struttura aperta. Cioè i bambini delle tre età presenti in ogni sezione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durante l’arco della giornata, vivono sia il gruppo omogeneo che il gruppo di sezione, oltre ad alcuni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momenti collettivi. Ogni sezione è affidata alla pari responsabilità delle insegnanti che vi lavorano.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 ogni sezione operano: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 una o due insegnanti di classe con uguale orario (25 ore settimanali di attività con i bambini)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un insegnante di religione cattolica (1 ora e mezza settimanale in ogni sezione) per chi sceglie di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avvalersi di tale insegnamento;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un insegnante di sostegno e un educatore (nel caso di presenza di alunni con diverse disabilità).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 compresenze (presenza contemporanea di due insegnanti nella stessa sezione) vengono utilizzate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per: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attività didattiche per livelli di età;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organizzazione di laboratori;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attività di rinforzo in piccolo gruppo.</a:t>
            </a:r>
          </a:p>
        </p:txBody>
      </p:sp>
    </p:spTree>
    <p:extLst>
      <p:ext uri="{BB962C8B-B14F-4D97-AF65-F5344CB8AC3E}">
        <p14:creationId xmlns:p14="http://schemas.microsoft.com/office/powerpoint/2010/main" val="309101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D987F2-8A88-31BA-A877-604449F87548}"/>
              </a:ext>
            </a:extLst>
          </p:cNvPr>
          <p:cNvSpPr txBox="1"/>
          <p:nvPr/>
        </p:nvSpPr>
        <p:spPr>
          <a:xfrm>
            <a:off x="107577" y="806824"/>
            <a:ext cx="118441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Considerando che la scuola dell’infanzia non è scuola dell’obbligo e che nella nostra scuola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non sono attive sezioni «primavera», gli alunni verranno inseriti tenendo conto che: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• Siano autonomi: controllo sfinterico, autonomie di base (pranzo bagno).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• Abbiano superato la necessità del riposo mattutino.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 assenza di queste autonomie le insegnanti concorderanno con la famiglia un inserimento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graduale e prolungato che tenga conto dei bisogni del bambino.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 docenti chiedono la massima puntualità: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• All’ENTRATA, per non interrompere le attività didattiche della giornata e per abituare i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bambini che ci sono dei tempi da rispettare.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•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All’USCITA, perché i bambini non vedendo arrivare i propri genitori potrebbero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manifestare preoccupazione o angoscia.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N.B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Per coloro che necessitano di uscite anticipate per tutto l’anno, sarà necessario presentare richiesta in segreteria.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genitori degli alunni dovranno accompagnare i propri figli fino all’ingresso principale di entrambi i plessi…Non sarà possibile entrare all’interno degli edifici.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F8177BA-803B-4563-3EE7-76417A6B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854" y="2237590"/>
            <a:ext cx="1602889" cy="16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363" y="150607"/>
            <a:ext cx="11951747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PROGETTO ACCOGLIENZA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La finalità principale del Progetto Accoglienza è offrire un ambiente rassicurante e sereno dove intraprendere un percorso di crescita in un contesto di relazioni positive e significative, riservato sia ai nuovi iscritti che ai bambini che già frequentano la scuola dell’Infanzia.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Per favorire nei bambini il superamento di ansie e paure nell’affrontare la nuova esperienza e per rispondere in modo adeguato a questo momento molto atteso anche dai genitori, è importante prestare la giusta attenzione e pianificare il tempo necessario, valorizzando le individualità e le risorse disponibili. Le docenti delle Scuole dell’Infanzia hanno predisposto accorgimenti organizzativi per facilitare il passaggio del bambino dalla famiglia alla scuola: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Inserimento dilazionato nel tempo che tenga conto delle capacità di adattamento del bambino.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Suddivisione del numero dei nuovi iscritti in piccoli gruppi che inizieranno la frequenza in modo scaglionato.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Aumento graduale delle ore di permanenza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 modalità di inserimento sopra elencate sono da ritenersi valide per tutti i bambini che frequentano per la prima volta la scuola dell’infanzia, indipendentemente dall’età; inoltre sono da applicarsi sia all’inizio dell’anno scolastico, sia durante l’anno (per es. nel caso di bambini che entrano ad anno scolastico iniziato).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aura della scuola: cause, sintomi e cosa f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99" y="4465750"/>
            <a:ext cx="4373990" cy="2281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C26C45-EA39-12C9-3692-35086C51F9ED}"/>
              </a:ext>
            </a:extLst>
          </p:cNvPr>
          <p:cNvSpPr txBox="1"/>
          <p:nvPr/>
        </p:nvSpPr>
        <p:spPr>
          <a:xfrm>
            <a:off x="223111" y="387276"/>
            <a:ext cx="116210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 bambini saranno inseriti a scuola in piccoli gruppi, seguendo 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seguente schema orario: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algn="just"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MERCOLEDÌ 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11/09/2024 A 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MERCOLEDÌ  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/09/2024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Alunni già frequentanti tempo normale e tempo ridotto: h. 8:20-9:00/13:20;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algn="just"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MERCOLEDÌ  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/09/2024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Alunni già frequentanti tempo normale e tempo ridotto: h. 8:20-9:00/13:20;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Inserimenti sia a tempo normale che a tempo ridotto: h. 9:30/11:00.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Questo orario pensato per un buon inserimento dei bambini, può essere modificato a seconda delle diverse modalità di adattamento alla nuova situazione</a:t>
            </a: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19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39700" y="359923"/>
            <a:ext cx="1233170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REGOLE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0A5D51-83E3-FFD9-01B5-26DB6B5D445E}"/>
              </a:ext>
            </a:extLst>
          </p:cNvPr>
          <p:cNvSpPr txBox="1"/>
          <p:nvPr/>
        </p:nvSpPr>
        <p:spPr>
          <a:xfrm>
            <a:off x="139850" y="1069136"/>
            <a:ext cx="11446136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giorno di inserimento alla sezione di appartenenza sarà comunicato alle famiglie </a:t>
            </a:r>
            <a:r>
              <a:rPr lang="it-IT" sz="20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dalle  docenti.</a:t>
            </a: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primo giorno di scuola, il genitore/tutore che accompagnerà il bambino dovrà aver compilato il modulo informativo ‘’ti presento mio figlio ’’ e compilato la delega “ritiro alunni all’uscita” reperibili sul sito della scuola alla voce: segreteria-modulistica.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cancello, i genitori (o delegati) affideranno i bambini alle docenti che li accompagneranno in sezione.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All'uscita, i bambini vengono consegnati dalle docenti o dalle collaboratrici, che provvedono ad accompagnarli dai genitore (o delegati).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è consentito riconsegnare i bambini a minori o non delegati.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è consentito portare a scuola giochi o altri oggetti personali da casa.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Gli insegnanti non sono tenuti a somministrare medicinali di alcun genere.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57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</Words>
  <Application>Microsoft Office PowerPoint</Application>
  <PresentationFormat>Widescreen</PresentationFormat>
  <Paragraphs>208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Carlito</vt:lpstr>
      <vt:lpstr>Courier New</vt:lpstr>
      <vt:lpstr>Montserrat Light</vt:lpstr>
      <vt:lpstr>Tekton Pro Ext</vt:lpstr>
      <vt:lpstr>Times New Roman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Margherita Minicocci</dc:creator>
  <cp:lastModifiedBy>stefano perpetua</cp:lastModifiedBy>
  <cp:revision>35</cp:revision>
  <dcterms:created xsi:type="dcterms:W3CDTF">2021-09-12T13:16:10Z</dcterms:created>
  <dcterms:modified xsi:type="dcterms:W3CDTF">2024-08-27T18:24:21Z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2022-09-05T14:37:05Z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cd9798ec-f8f7-4dd7-9863-9f23ad36397c</vt:lpwstr>
  </property>
  <property fmtid="{D5CDD505-2E9C-101B-9397-08002B2CF9AE}" pid="7" name="MSIP_Label_defa4170-0d19-0005-0004-bc88714345d2_ActionId">
    <vt:lpwstr>82900f39-b070-4645-b132-35aee1fb6d91</vt:lpwstr>
  </property>
  <property fmtid="{D5CDD505-2E9C-101B-9397-08002B2CF9AE}" pid="8" name="MSIP_Label_defa4170-0d19-0005-0004-bc88714345d2_ContentBits">
    <vt:lpwstr>0</vt:lpwstr>
  </property>
</Properties>
</file>